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65" r:id="rId13"/>
    <p:sldId id="273" r:id="rId14"/>
    <p:sldId id="267" r:id="rId15"/>
    <p:sldId id="266" r:id="rId16"/>
    <p:sldId id="268" r:id="rId17"/>
    <p:sldId id="269" r:id="rId18"/>
    <p:sldId id="274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D214-AFA9-4B6E-ADBF-E0F833B7D7CB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A7F7B-37A2-4105-8D1D-CFE706E14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22F68-C7B7-1FED-950D-81B56BEE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E1FBCD-A4C4-9E87-BACB-001035FD2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49524-9630-288E-9D76-386E68CC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84E25-1B08-02FD-D422-FFCA93A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454D2-291F-330F-554D-9057E166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F7F51-7AB5-F447-6B4C-98159812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02DBE-F333-3EFC-C0A6-E6DE65CE8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DDAE9-A95D-CA51-D09F-EFF0FF15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A20B7-204D-1432-7C40-9F4CF515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5A725-4953-E2E6-D0C2-43AA68A4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2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97C3DE-10FA-0F85-9191-DA90A529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AACE7-D9BD-2ABD-4C6E-42FCF1334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9309C-315E-89B2-AED9-5242D3ED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2D9ED-FA93-1AC9-4D60-65B182F8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DBB26-5803-DC65-2950-2B7D6AE2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F6F18-252A-D38C-C219-F3658388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69614-2E47-D2E9-5351-E29E73D0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8ACE5-3672-B649-F8C4-87A8D0CE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A2BEB-6399-F384-B4AE-7A04598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00C68-AF28-EA78-D795-EB37BF9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E92C-55E5-73D4-2480-A26E1DB2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08788-6482-273B-895E-F17A6B655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E8873-CC8C-84AB-2B30-A8104BF9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5682C-F97B-8CFA-CBB8-0C041276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F3161F-8DA9-086B-7FE9-7DE17182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FDE6-93E2-B060-A640-C2A1D2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88965-A640-645C-1A74-C554F1C0C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BA2D02-C04A-47F0-0BDB-3BBB0DCF4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572C6-B7D0-83A5-8FD0-10E5C1D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71E86-F665-ECEF-5E99-81BB93BD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A2142-7CCE-4C42-B027-ED329D04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0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D9850-09C2-2668-2B92-68318C35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38414-D9F0-6F61-D077-17000203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D9F16-672A-7850-9942-4DA64A3C2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E454A3-87F7-DEB0-6479-2DE9EAE72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0AC43-47BD-6623-5849-D8D42EC18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DCDEE9-916E-51CF-4E86-EF507CE7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52082-773C-0F00-A04A-6394814C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762091-792F-2C1E-E610-22928940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8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7123D-E5F5-F204-CEB1-7803DAA4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D7F125-9AAA-41D6-9EAC-4ECAF3D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C99987-BAF8-18F3-2308-19293078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9017B-81DB-0C9B-B8CA-D023EF15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0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98DE89-212D-0D4D-57A7-96B6F62F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E629AF-0405-69D6-FE9C-07E2AA60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79F3E-D89F-E85A-88B7-7F9BA47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0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A72F7-E2D1-1406-367C-ED143A6C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DD6F7-1551-9126-92F6-C493B297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AD6B7-E376-1025-6034-0330DA7E8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08A1B-FFE1-E816-65C7-1664BF45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8E10C-760B-30AD-8F80-3840B500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7952DD-455D-AB20-C341-83496ACA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93233-6381-1B0F-9515-0EC1B4AA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BD6638-0106-ABD7-9774-2D29C9F11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EC37E-A46E-234E-55A2-40F095382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4B0B13-F830-1378-0C0B-EAB9F6F4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BC599-17C1-32A8-A12C-0F59B91F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AD89D-A86A-87EB-7ECC-CF1930A7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0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B212F4-EDD4-300E-2F15-CEBC271A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5227C-9EA2-EF50-4A2D-D5954B92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105DD-4825-EFD2-6FAE-627BD91C8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ADBDD-9520-4456-9E17-5DD3B70363D9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9985D-96CC-688B-8190-63600FF7E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11225-CED6-BB9D-E344-A9D319854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.inven.co.kr/webzine/wznews.php?idx=189412&amp;site=wotblit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70F8D4-D32A-3A44-396F-1412F1E0A70C}"/>
              </a:ext>
            </a:extLst>
          </p:cNvPr>
          <p:cNvSpPr txBox="1"/>
          <p:nvPr/>
        </p:nvSpPr>
        <p:spPr>
          <a:xfrm>
            <a:off x="5197288" y="2065510"/>
            <a:ext cx="1797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Chiller" panose="04020404031007020602" pitchFamily="82" charset="0"/>
              </a:rPr>
              <a:t>Cult</a:t>
            </a:r>
            <a:endParaRPr lang="ko-KR" altLang="en-US" sz="9600" dirty="0">
              <a:latin typeface="Chiller" panose="040204040310070206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930C1-2DF4-5416-A6A7-82D286C14D78}"/>
              </a:ext>
            </a:extLst>
          </p:cNvPr>
          <p:cNvSpPr txBox="1"/>
          <p:nvPr/>
        </p:nvSpPr>
        <p:spPr>
          <a:xfrm>
            <a:off x="5514414" y="3349098"/>
            <a:ext cx="1163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이순신 Regular" panose="02020603020101020101" pitchFamily="18" charset="-127"/>
                <a:ea typeface="이순신 Regular" panose="02020603020101020101" pitchFamily="18" charset="-127"/>
              </a:rPr>
              <a:t>컬트</a:t>
            </a:r>
            <a:endParaRPr lang="ko-KR" altLang="en-US" sz="4400" dirty="0">
              <a:latin typeface="이순신 Regular" panose="02020603020101020101" pitchFamily="18" charset="-127"/>
              <a:ea typeface="이순신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88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56D2-8DCF-CC5A-4332-D322C9409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 descr="텍스트, 입력 장치, 키보드, 주변기기이(가) 표시된 사진&#10;&#10;자동 생성된 설명">
            <a:extLst>
              <a:ext uri="{FF2B5EF4-FFF2-40B4-BE49-F238E27FC236}">
                <a16:creationId xmlns:a16="http://schemas.microsoft.com/office/drawing/2014/main" id="{64238BAA-A9EA-0EAA-67B7-3580D18B7E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0"/>
            <a:ext cx="11755755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EFE2D7D-6631-0AB1-A71D-19AFC919E4DE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51CD45-B8B2-C436-FBA5-EC1F184FE14F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AD81B-2307-BD60-3401-5B8B13BDCAE2}"/>
              </a:ext>
            </a:extLst>
          </p:cNvPr>
          <p:cNvSpPr txBox="1"/>
          <p:nvPr/>
        </p:nvSpPr>
        <p:spPr>
          <a:xfrm>
            <a:off x="2898250" y="690431"/>
            <a:ext cx="1329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조작법</a:t>
            </a:r>
            <a:r>
              <a:rPr lang="en-US" altLang="ko-KR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: </a:t>
            </a:r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경찰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2D71CC-9788-350C-3ADD-AF8FC01D6C58}"/>
              </a:ext>
            </a:extLst>
          </p:cNvPr>
          <p:cNvSpPr/>
          <p:nvPr/>
        </p:nvSpPr>
        <p:spPr>
          <a:xfrm>
            <a:off x="2410570" y="351189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E3E192-95D4-67D5-DDEA-284E688EF7CE}"/>
              </a:ext>
            </a:extLst>
          </p:cNvPr>
          <p:cNvSpPr/>
          <p:nvPr/>
        </p:nvSpPr>
        <p:spPr>
          <a:xfrm>
            <a:off x="197623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840157-2ED8-BFC4-9D4C-96ECCCA53ECF}"/>
              </a:ext>
            </a:extLst>
          </p:cNvPr>
          <p:cNvSpPr/>
          <p:nvPr/>
        </p:nvSpPr>
        <p:spPr>
          <a:xfrm>
            <a:off x="241057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70E85E-04C4-F2C3-DB02-77EB400AA23E}"/>
              </a:ext>
            </a:extLst>
          </p:cNvPr>
          <p:cNvSpPr/>
          <p:nvPr/>
        </p:nvSpPr>
        <p:spPr>
          <a:xfrm>
            <a:off x="284491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BA91D5-E51D-0CA0-57C5-614D80B2901A}"/>
              </a:ext>
            </a:extLst>
          </p:cNvPr>
          <p:cNvSpPr/>
          <p:nvPr/>
        </p:nvSpPr>
        <p:spPr>
          <a:xfrm>
            <a:off x="2898250" y="4761578"/>
            <a:ext cx="258815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92E0D7-5087-8D48-A9CD-27F806F43BBB}"/>
              </a:ext>
            </a:extLst>
          </p:cNvPr>
          <p:cNvSpPr/>
          <p:nvPr/>
        </p:nvSpPr>
        <p:spPr>
          <a:xfrm>
            <a:off x="1330434" y="4325840"/>
            <a:ext cx="864125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0EE637-49E3-2A66-056D-00E79A522511}"/>
              </a:ext>
            </a:extLst>
          </p:cNvPr>
          <p:cNvSpPr/>
          <p:nvPr/>
        </p:nvSpPr>
        <p:spPr>
          <a:xfrm>
            <a:off x="3676338" y="3511898"/>
            <a:ext cx="400361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954B8D-9516-61D8-7D08-20E2E98584FB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635670" y="1857488"/>
            <a:ext cx="774900" cy="1839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B70F67C-D65C-B6DB-57C0-F654F462558A}"/>
              </a:ext>
            </a:extLst>
          </p:cNvPr>
          <p:cNvSpPr txBox="1"/>
          <p:nvPr/>
        </p:nvSpPr>
        <p:spPr>
          <a:xfrm>
            <a:off x="1142338" y="1474740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이동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6E49FA-9FC9-C9FF-8558-B5B7A08B4100}"/>
              </a:ext>
            </a:extLst>
          </p:cNvPr>
          <p:cNvCxnSpPr>
            <a:cxnSpLocks/>
          </p:cNvCxnSpPr>
          <p:nvPr/>
        </p:nvCxnSpPr>
        <p:spPr>
          <a:xfrm flipH="1" flipV="1">
            <a:off x="644524" y="3901901"/>
            <a:ext cx="922546" cy="483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CD92BC-EA53-F1F6-DAC7-203D855E64B1}"/>
              </a:ext>
            </a:extLst>
          </p:cNvPr>
          <p:cNvSpPr txBox="1"/>
          <p:nvPr/>
        </p:nvSpPr>
        <p:spPr>
          <a:xfrm>
            <a:off x="152452" y="3518999"/>
            <a:ext cx="92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달리기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F800B07-93B2-3067-C057-1C77E4608795}"/>
              </a:ext>
            </a:extLst>
          </p:cNvPr>
          <p:cNvCxnSpPr>
            <a:cxnSpLocks/>
          </p:cNvCxnSpPr>
          <p:nvPr/>
        </p:nvCxnSpPr>
        <p:spPr>
          <a:xfrm flipV="1">
            <a:off x="4136447" y="5130910"/>
            <a:ext cx="0" cy="75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B1EA52-290F-D766-D6D5-94E1D50C5FC7}"/>
              </a:ext>
            </a:extLst>
          </p:cNvPr>
          <p:cNvSpPr txBox="1"/>
          <p:nvPr/>
        </p:nvSpPr>
        <p:spPr>
          <a:xfrm>
            <a:off x="3568440" y="5880379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상호작용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5AC00F2-ED61-2F1D-03DC-AD4F402F82AB}"/>
              </a:ext>
            </a:extLst>
          </p:cNvPr>
          <p:cNvCxnSpPr>
            <a:cxnSpLocks/>
          </p:cNvCxnSpPr>
          <p:nvPr/>
        </p:nvCxnSpPr>
        <p:spPr>
          <a:xfrm flipV="1">
            <a:off x="3878078" y="1857488"/>
            <a:ext cx="922522" cy="1675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D9F74E-E6B5-B585-A8E3-D203BF7F622E}"/>
              </a:ext>
            </a:extLst>
          </p:cNvPr>
          <p:cNvSpPr txBox="1"/>
          <p:nvPr/>
        </p:nvSpPr>
        <p:spPr>
          <a:xfrm>
            <a:off x="4322639" y="1480685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내려놓기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5064F87-4F58-7978-BD7A-BE579001B2F2}"/>
              </a:ext>
            </a:extLst>
          </p:cNvPr>
          <p:cNvSpPr/>
          <p:nvPr/>
        </p:nvSpPr>
        <p:spPr>
          <a:xfrm>
            <a:off x="1755592" y="3077602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A83FA6-70CE-D033-6366-3791ED4DB2F5}"/>
              </a:ext>
            </a:extLst>
          </p:cNvPr>
          <p:cNvSpPr/>
          <p:nvPr/>
        </p:nvSpPr>
        <p:spPr>
          <a:xfrm>
            <a:off x="2184936" y="3072343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E31C5C-975C-DE45-90C7-55F8D74FC53E}"/>
              </a:ext>
            </a:extLst>
          </p:cNvPr>
          <p:cNvSpPr/>
          <p:nvPr/>
        </p:nvSpPr>
        <p:spPr>
          <a:xfrm>
            <a:off x="2617640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6CBDF7-565A-1303-1885-DC69B9402145}"/>
              </a:ext>
            </a:extLst>
          </p:cNvPr>
          <p:cNvSpPr/>
          <p:nvPr/>
        </p:nvSpPr>
        <p:spPr>
          <a:xfrm>
            <a:off x="3050344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0EEF926-6CB8-10E3-D2A1-2706CA125F3A}"/>
              </a:ext>
            </a:extLst>
          </p:cNvPr>
          <p:cNvCxnSpPr>
            <a:cxnSpLocks/>
          </p:cNvCxnSpPr>
          <p:nvPr/>
        </p:nvCxnSpPr>
        <p:spPr>
          <a:xfrm flipH="1" flipV="1">
            <a:off x="2337605" y="1498127"/>
            <a:ext cx="450007" cy="1632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DCC794-3A22-3A50-828F-B897277A601E}"/>
              </a:ext>
            </a:extLst>
          </p:cNvPr>
          <p:cNvSpPr txBox="1"/>
          <p:nvPr/>
        </p:nvSpPr>
        <p:spPr>
          <a:xfrm>
            <a:off x="2007576" y="1140274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소통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FB9F0A-5978-009C-1299-5AA2063FF76E}"/>
              </a:ext>
            </a:extLst>
          </p:cNvPr>
          <p:cNvSpPr/>
          <p:nvPr/>
        </p:nvSpPr>
        <p:spPr>
          <a:xfrm>
            <a:off x="3258750" y="3505347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46FCD35-209F-AAEF-5D6D-9486A11F6CB5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3436495" y="1713369"/>
            <a:ext cx="16705" cy="1791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9CECA4E-9FDE-5B4F-EFAD-805E343B36D3}"/>
              </a:ext>
            </a:extLst>
          </p:cNvPr>
          <p:cNvSpPr txBox="1"/>
          <p:nvPr/>
        </p:nvSpPr>
        <p:spPr>
          <a:xfrm>
            <a:off x="3149042" y="1344037"/>
            <a:ext cx="6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apo애민" panose="02000500000000000000" pitchFamily="2" charset="-127"/>
                <a:ea typeface="Mapo애민" panose="02000500000000000000" pitchFamily="2" charset="-127"/>
              </a:rPr>
              <a:t>장전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DD8DA2-4E0F-4D61-53B1-FD1897A5245F}"/>
              </a:ext>
            </a:extLst>
          </p:cNvPr>
          <p:cNvSpPr/>
          <p:nvPr/>
        </p:nvSpPr>
        <p:spPr>
          <a:xfrm>
            <a:off x="1326006" y="3532569"/>
            <a:ext cx="591874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E01324-4726-15CE-7267-20203025CE68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587737" y="2735379"/>
            <a:ext cx="1000702" cy="7904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C94C96-1EAC-BF48-1FB6-EA0F7B3DCCEE}"/>
              </a:ext>
            </a:extLst>
          </p:cNvPr>
          <p:cNvSpPr txBox="1"/>
          <p:nvPr/>
        </p:nvSpPr>
        <p:spPr>
          <a:xfrm>
            <a:off x="8081" y="2366047"/>
            <a:ext cx="115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무기 전환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3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A142-143F-CA19-B3D6-4AE48F3D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F9B851-07E3-578F-DAB2-36BFE4F60CBD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BF4FA1-4F98-DB1E-C4A4-FADDF06016C2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6473E-9CB9-760F-B913-CF9246ACCA09}"/>
              </a:ext>
            </a:extLst>
          </p:cNvPr>
          <p:cNvSpPr txBox="1"/>
          <p:nvPr/>
        </p:nvSpPr>
        <p:spPr>
          <a:xfrm>
            <a:off x="2650054" y="731481"/>
            <a:ext cx="1569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조작법</a:t>
            </a:r>
            <a:r>
              <a:rPr lang="en-US" altLang="ko-KR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: </a:t>
            </a:r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마우스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pic>
        <p:nvPicPr>
          <p:cNvPr id="2" name="그림 1" descr="스크린샷, 원이(가) 표시된 사진&#10;&#10;자동 생성된 설명">
            <a:extLst>
              <a:ext uri="{FF2B5EF4-FFF2-40B4-BE49-F238E27FC236}">
                <a16:creationId xmlns:a16="http://schemas.microsoft.com/office/drawing/2014/main" id="{3480A554-AFB0-AA1E-D8F3-EA4CBEA55A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20" y="86828"/>
            <a:ext cx="9110759" cy="6834778"/>
          </a:xfrm>
          <a:prstGeom prst="rect">
            <a:avLst/>
          </a:prstGeom>
        </p:spPr>
      </p:pic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2EF1ED0-8126-BB6A-8417-F97D49F5BCF5}"/>
              </a:ext>
            </a:extLst>
          </p:cNvPr>
          <p:cNvSpPr/>
          <p:nvPr/>
        </p:nvSpPr>
        <p:spPr>
          <a:xfrm rot="1335088" flipH="1">
            <a:off x="5911069" y="2964706"/>
            <a:ext cx="1268498" cy="945423"/>
          </a:xfrm>
          <a:prstGeom prst="parallelogram">
            <a:avLst>
              <a:gd name="adj" fmla="val 55605"/>
            </a:avLst>
          </a:prstGeom>
          <a:solidFill>
            <a:srgbClr val="00B0F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3380166E-BE64-49A2-1CBD-F188D3AC3ABC}"/>
              </a:ext>
            </a:extLst>
          </p:cNvPr>
          <p:cNvSpPr/>
          <p:nvPr/>
        </p:nvSpPr>
        <p:spPr>
          <a:xfrm rot="20275257">
            <a:off x="4953057" y="2958706"/>
            <a:ext cx="1242753" cy="943507"/>
          </a:xfrm>
          <a:prstGeom prst="parallelogram">
            <a:avLst>
              <a:gd name="adj" fmla="val 53993"/>
            </a:avLst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6F2603-82FF-C0CF-ABB9-A8D86E11A9B2}"/>
              </a:ext>
            </a:extLst>
          </p:cNvPr>
          <p:cNvCxnSpPr>
            <a:cxnSpLocks/>
          </p:cNvCxnSpPr>
          <p:nvPr/>
        </p:nvCxnSpPr>
        <p:spPr>
          <a:xfrm flipH="1" flipV="1">
            <a:off x="4685392" y="2210112"/>
            <a:ext cx="931393" cy="1051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B8C95C-CB17-7786-3FA8-3DE58AFFC2BB}"/>
              </a:ext>
            </a:extLst>
          </p:cNvPr>
          <p:cNvCxnSpPr>
            <a:cxnSpLocks/>
          </p:cNvCxnSpPr>
          <p:nvPr/>
        </p:nvCxnSpPr>
        <p:spPr>
          <a:xfrm flipV="1">
            <a:off x="6652593" y="2167012"/>
            <a:ext cx="780527" cy="1037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A22FB5-9208-86B5-9E9A-BA544A1FEF10}"/>
              </a:ext>
            </a:extLst>
          </p:cNvPr>
          <p:cNvSpPr txBox="1"/>
          <p:nvPr/>
        </p:nvSpPr>
        <p:spPr>
          <a:xfrm>
            <a:off x="4300617" y="1840780"/>
            <a:ext cx="6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A2EE43-966B-A4C7-231C-1F651E9BEC4C}"/>
              </a:ext>
            </a:extLst>
          </p:cNvPr>
          <p:cNvSpPr txBox="1"/>
          <p:nvPr/>
        </p:nvSpPr>
        <p:spPr>
          <a:xfrm>
            <a:off x="7098000" y="1840780"/>
            <a:ext cx="6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982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26B8-448B-5FD8-4F8C-92F60196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C3A5B6-7E82-28AE-AE0C-FB580A6C56F8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D4DD24-3B79-8EC0-5295-9D09EA3AD87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07D23-53BC-A971-0054-36A2A5D51D6A}"/>
              </a:ext>
            </a:extLst>
          </p:cNvPr>
          <p:cNvSpPr txBox="1"/>
          <p:nvPr/>
        </p:nvSpPr>
        <p:spPr>
          <a:xfrm>
            <a:off x="3181400" y="694302"/>
            <a:ext cx="107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흐름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521A8A-C2F9-303A-AF72-5C0F263FB133}"/>
              </a:ext>
            </a:extLst>
          </p:cNvPr>
          <p:cNvSpPr txBox="1"/>
          <p:nvPr/>
        </p:nvSpPr>
        <p:spPr>
          <a:xfrm>
            <a:off x="9109941" y="1250455"/>
            <a:ext cx="2404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이교도 승리 조건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제단에서 의식 진행하여 완성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제한시간까지 생존 후 특수 조건 진행</a:t>
            </a:r>
            <a:endParaRPr lang="en-US" altLang="ko-KR" sz="12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B51DC09-42F7-49CF-C0F4-CC87DAAECD3E}"/>
              </a:ext>
            </a:extLst>
          </p:cNvPr>
          <p:cNvGrpSpPr/>
          <p:nvPr/>
        </p:nvGrpSpPr>
        <p:grpSpPr>
          <a:xfrm>
            <a:off x="309549" y="1352615"/>
            <a:ext cx="8978587" cy="5041499"/>
            <a:chOff x="74418" y="1365678"/>
            <a:chExt cx="8978587" cy="50414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C25E06D-D273-F645-45EC-5C90C8846F45}"/>
                </a:ext>
              </a:extLst>
            </p:cNvPr>
            <p:cNvSpPr/>
            <p:nvPr/>
          </p:nvSpPr>
          <p:spPr>
            <a:xfrm>
              <a:off x="3143621" y="1369168"/>
              <a:ext cx="1259396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게임 시작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1B719D-E706-99A0-A021-BEBB26244B9F}"/>
                </a:ext>
              </a:extLst>
            </p:cNvPr>
            <p:cNvSpPr/>
            <p:nvPr/>
          </p:nvSpPr>
          <p:spPr>
            <a:xfrm>
              <a:off x="4720046" y="1365678"/>
              <a:ext cx="1259396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역할 결정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7D3B90-D36D-520B-B020-02954145F9F6}"/>
                </a:ext>
              </a:extLst>
            </p:cNvPr>
            <p:cNvSpPr/>
            <p:nvPr/>
          </p:nvSpPr>
          <p:spPr>
            <a:xfrm>
              <a:off x="5116662" y="3058987"/>
              <a:ext cx="1893454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경찰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85A93E-6A59-066D-ABD3-5A02A03714F7}"/>
                </a:ext>
              </a:extLst>
            </p:cNvPr>
            <p:cNvSpPr/>
            <p:nvPr/>
          </p:nvSpPr>
          <p:spPr>
            <a:xfrm>
              <a:off x="7159551" y="3058987"/>
              <a:ext cx="1893454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이교도</a:t>
              </a:r>
              <a:endParaRPr lang="en-US" altLang="ko-KR" dirty="0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046105F-BC8F-213C-7211-2D15F0B71508}"/>
                </a:ext>
              </a:extLst>
            </p:cNvPr>
            <p:cNvSpPr/>
            <p:nvPr/>
          </p:nvSpPr>
          <p:spPr>
            <a:xfrm>
              <a:off x="6128876" y="4430590"/>
              <a:ext cx="1893453" cy="766619"/>
            </a:xfrm>
            <a:prstGeom prst="diamon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승리 조건</a:t>
              </a: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58E1B8E6-17CF-047A-A6AD-FE33EF87AC0B}"/>
                </a:ext>
              </a:extLst>
            </p:cNvPr>
            <p:cNvSpPr/>
            <p:nvPr/>
          </p:nvSpPr>
          <p:spPr>
            <a:xfrm>
              <a:off x="6128877" y="1368747"/>
              <a:ext cx="1893453" cy="766619"/>
            </a:xfrm>
            <a:prstGeom prst="diamon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역할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2F09A6-AF8E-2961-3E01-D965CE0CE443}"/>
                </a:ext>
              </a:extLst>
            </p:cNvPr>
            <p:cNvSpPr/>
            <p:nvPr/>
          </p:nvSpPr>
          <p:spPr>
            <a:xfrm>
              <a:off x="6128875" y="5640558"/>
              <a:ext cx="1893454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이교도 승리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B8DEBAB-1364-F3C2-B984-11CAE52E787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4403017" y="1748988"/>
              <a:ext cx="317029" cy="34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10743D4-08B3-98AE-699D-C2955EA85FB5}"/>
                </a:ext>
              </a:extLst>
            </p:cNvPr>
            <p:cNvCxnSpPr>
              <a:cxnSpLocks/>
              <a:stCxn id="5" idx="3"/>
              <a:endCxn id="33" idx="1"/>
            </p:cNvCxnSpPr>
            <p:nvPr/>
          </p:nvCxnSpPr>
          <p:spPr>
            <a:xfrm>
              <a:off x="5979442" y="1748988"/>
              <a:ext cx="149435" cy="3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6728EA8-3C37-4995-CD71-0B422D5806A9}"/>
                </a:ext>
              </a:extLst>
            </p:cNvPr>
            <p:cNvCxnSpPr>
              <a:stCxn id="33" idx="2"/>
              <a:endCxn id="7" idx="0"/>
            </p:cNvCxnSpPr>
            <p:nvPr/>
          </p:nvCxnSpPr>
          <p:spPr>
            <a:xfrm flipH="1">
              <a:off x="6063389" y="2135366"/>
              <a:ext cx="1012215" cy="9236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267D4ED-0D3C-8CA9-2A74-988A77AB23A4}"/>
                </a:ext>
              </a:extLst>
            </p:cNvPr>
            <p:cNvCxnSpPr>
              <a:stCxn id="33" idx="2"/>
              <a:endCxn id="9" idx="0"/>
            </p:cNvCxnSpPr>
            <p:nvPr/>
          </p:nvCxnSpPr>
          <p:spPr>
            <a:xfrm>
              <a:off x="7075604" y="2135366"/>
              <a:ext cx="1030674" cy="9236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C5E90FD-4704-A075-0440-CE6971AB0D3E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>
              <a:off x="6063389" y="3825606"/>
              <a:ext cx="1012214" cy="604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C4BACAE-419F-4F24-350C-5C7D8270ADEE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7075603" y="3825606"/>
              <a:ext cx="1030675" cy="604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6143E41-A5E8-1686-F9E8-00275C5D951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7075603" y="5197209"/>
              <a:ext cx="0" cy="4433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10E508D-64EF-4E86-840C-8C5EBDA202D7}"/>
                </a:ext>
              </a:extLst>
            </p:cNvPr>
            <p:cNvSpPr/>
            <p:nvPr/>
          </p:nvSpPr>
          <p:spPr>
            <a:xfrm>
              <a:off x="3762058" y="4430590"/>
              <a:ext cx="1893454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경찰 승리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746E45-5EAA-81E6-ECA2-72ED6E53CA01}"/>
                </a:ext>
              </a:extLst>
            </p:cNvPr>
            <p:cNvSpPr/>
            <p:nvPr/>
          </p:nvSpPr>
          <p:spPr>
            <a:xfrm>
              <a:off x="74418" y="1374018"/>
              <a:ext cx="1259396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E8261C9-2860-F1DC-3006-C5E491300CA6}"/>
                </a:ext>
              </a:extLst>
            </p:cNvPr>
            <p:cNvSpPr/>
            <p:nvPr/>
          </p:nvSpPr>
          <p:spPr>
            <a:xfrm>
              <a:off x="1574801" y="1374019"/>
              <a:ext cx="1332020" cy="7666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게임룸</a:t>
              </a:r>
              <a:endParaRPr lang="ko-KR" altLang="en-US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4B29D1C5-7994-2E26-0F1C-B81603915867}"/>
                </a:ext>
              </a:extLst>
            </p:cNvPr>
            <p:cNvCxnSpPr>
              <a:stCxn id="11" idx="1"/>
              <a:endCxn id="44" idx="3"/>
            </p:cNvCxnSpPr>
            <p:nvPr/>
          </p:nvCxnSpPr>
          <p:spPr>
            <a:xfrm flipH="1">
              <a:off x="5655512" y="4813900"/>
              <a:ext cx="4733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C8C38C05-FA71-7D6F-ADF5-8925A19739B2}"/>
                </a:ext>
              </a:extLst>
            </p:cNvPr>
            <p:cNvCxnSpPr>
              <a:stCxn id="34" idx="1"/>
              <a:endCxn id="46" idx="2"/>
            </p:cNvCxnSpPr>
            <p:nvPr/>
          </p:nvCxnSpPr>
          <p:spPr>
            <a:xfrm rot="10800000">
              <a:off x="2240811" y="2140638"/>
              <a:ext cx="3888064" cy="388323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0CDC238-BC70-6C53-47ED-7BC9280B3C7B}"/>
                </a:ext>
              </a:extLst>
            </p:cNvPr>
            <p:cNvCxnSpPr>
              <a:stCxn id="44" idx="1"/>
              <a:endCxn id="46" idx="2"/>
            </p:cNvCxnSpPr>
            <p:nvPr/>
          </p:nvCxnSpPr>
          <p:spPr>
            <a:xfrm rot="10800000">
              <a:off x="2240812" y="2140638"/>
              <a:ext cx="1521247" cy="2673262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4B7E1F35-250D-AB79-4B69-DB334BA71AAB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 flipV="1">
              <a:off x="1333814" y="1757327"/>
              <a:ext cx="24098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161939A-ED51-6D33-D553-CF298C1B3591}"/>
                </a:ext>
              </a:extLst>
            </p:cNvPr>
            <p:cNvCxnSpPr>
              <a:cxnSpLocks/>
              <a:stCxn id="46" idx="3"/>
              <a:endCxn id="4" idx="1"/>
            </p:cNvCxnSpPr>
            <p:nvPr/>
          </p:nvCxnSpPr>
          <p:spPr>
            <a:xfrm flipV="1">
              <a:off x="2906821" y="1752478"/>
              <a:ext cx="236800" cy="48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624816D-0505-7036-63AC-78309C984F68}"/>
              </a:ext>
            </a:extLst>
          </p:cNvPr>
          <p:cNvSpPr txBox="1"/>
          <p:nvPr/>
        </p:nvSpPr>
        <p:spPr>
          <a:xfrm>
            <a:off x="9109941" y="413227"/>
            <a:ext cx="232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경찰 승리 조건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제단 일정 개수 이상 파괴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이교도 전부 제거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679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2673-F00E-5654-9FD7-3BC1272B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8030FC-8EB3-0E4D-57A1-1FAE2FB5FF90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3E6FCE-67B9-857F-0114-9017AC850992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BE6C8-C171-1FF3-F13F-D1C64152FC87}"/>
              </a:ext>
            </a:extLst>
          </p:cNvPr>
          <p:cNvSpPr txBox="1"/>
          <p:nvPr/>
        </p:nvSpPr>
        <p:spPr>
          <a:xfrm>
            <a:off x="3181400" y="694302"/>
            <a:ext cx="107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진행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115426-EABB-5C27-D3F1-C8A739E117B6}"/>
              </a:ext>
            </a:extLst>
          </p:cNvPr>
          <p:cNvGrpSpPr/>
          <p:nvPr/>
        </p:nvGrpSpPr>
        <p:grpSpPr>
          <a:xfrm>
            <a:off x="835025" y="1949450"/>
            <a:ext cx="10921546" cy="3550013"/>
            <a:chOff x="1022350" y="2520950"/>
            <a:chExt cx="3140692" cy="355001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0B176B8-190B-E6D7-2B15-58B6ED288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355001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75D72C-685A-71A0-4461-628350F4F72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규칙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총알은 한 판당 제한된 개수만 제공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이교도는 일정 횟수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(3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회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감금 상태가 되면 즉시 게임 오버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경찰은 의식 진행도가 올라갈 수록 </a:t>
              </a:r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디버프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이동속도 감소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/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시야 제한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이교도는 각자 하나씩 고유 스킬을 가짐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이동 속도 일시 증가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/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타 플레이어 치료 속도 증가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/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총알 막기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이교도 캐릭터는 한 번에 한 가지의 아이템 소지 가능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경찰은 한 번에 최대 두 가지의 무기 소지 가능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경찰은 생존자 한 명을 감금할 때마다 제단 파괴 기회를 한 번 얻음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/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제단은 파괴 시도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2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번 중첩 시 파괴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이교도 게임 오버 시 경찰 이동속도 증가 버프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(10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초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20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분이 되면 이교도 특수 승리 조건이 해금되며 중요 건물 중 제단이 없는 건물에서 조건 진행 가능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25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분이 되면 경찰 지원 병력이 도착하며 게임 종료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경찰 승리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  <a:endParaRPr lang="ko-KR" altLang="en-US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70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31F58-5A17-F17C-34D5-DF00C7DD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D1438B-C7D1-ED12-1F05-FA882379282B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5E8B20-3793-3AE7-38FC-A2EC1A7933A7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타 게임과 </a:t>
            </a:r>
            <a:r>
              <a:rPr lang="ko-KR" altLang="en-US" sz="2800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차별점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819710-109E-2AD1-8099-08F89DF6E7EF}"/>
              </a:ext>
            </a:extLst>
          </p:cNvPr>
          <p:cNvGrpSpPr/>
          <p:nvPr/>
        </p:nvGrpSpPr>
        <p:grpSpPr>
          <a:xfrm>
            <a:off x="644524" y="2393950"/>
            <a:ext cx="5361212" cy="2840453"/>
            <a:chOff x="644524" y="2393950"/>
            <a:chExt cx="5361212" cy="2840453"/>
          </a:xfrm>
        </p:grpSpPr>
        <p:pic>
          <p:nvPicPr>
            <p:cNvPr id="4" name="그림 3" descr="텍스트, 액션 영화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32BB71CB-1516-8B98-4336-EB0B84CB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4" y="2393950"/>
              <a:ext cx="5361212" cy="2501899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A0E8C2-5E1A-BE9F-4AFA-6F043464752C}"/>
                </a:ext>
              </a:extLst>
            </p:cNvPr>
            <p:cNvSpPr txBox="1"/>
            <p:nvPr/>
          </p:nvSpPr>
          <p:spPr>
            <a:xfrm>
              <a:off x="5459636" y="4895849"/>
              <a:ext cx="54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이미지</a:t>
              </a:r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4F7B4F-A338-CDE3-3EDD-00A9165B4F98}"/>
              </a:ext>
            </a:extLst>
          </p:cNvPr>
          <p:cNvGrpSpPr/>
          <p:nvPr/>
        </p:nvGrpSpPr>
        <p:grpSpPr>
          <a:xfrm>
            <a:off x="696775" y="1698232"/>
            <a:ext cx="48799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7B8BF4-F9F4-11E9-6305-AE79BAD49D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205391-32DD-AADB-5BEE-951BA577C7DB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유사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게임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: Dead By Daylight</a:t>
              </a:r>
              <a:endParaRPr lang="ko-KR" altLang="en-US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7E41F2-8BF6-B9BC-3E22-9BC05890AA67}"/>
              </a:ext>
            </a:extLst>
          </p:cNvPr>
          <p:cNvGrpSpPr/>
          <p:nvPr/>
        </p:nvGrpSpPr>
        <p:grpSpPr>
          <a:xfrm>
            <a:off x="6345374" y="2503775"/>
            <a:ext cx="4879975" cy="3190121"/>
            <a:chOff x="1022350" y="2520950"/>
            <a:chExt cx="3140692" cy="319012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A0B54EF-556D-9969-594B-26E0D1EB72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319012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D053D9-633E-E8FC-13BC-F6B656B52B25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차별점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생존자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이교도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가 술래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(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경찰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)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에게 보다  적극적으로 대항 가능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게임이 진행 될수록 버프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/</a:t>
              </a:r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디버프와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시각 효과를 사용하여 긴장감 증가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제단의 파괴가 가능하여 보다 많은 승리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전략을 세우는 것이 가능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한 판당 최대 플레이 시간이 정해져 있음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13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59092-8DA8-68C7-68CB-13CA7FB6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5DBF7B-A12A-369E-36FA-BB53874B69B9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5C7C2E-7604-9590-A268-25B6AB5471C5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분야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9FEF53-BC56-3050-A490-04F3734FFCC1}"/>
              </a:ext>
            </a:extLst>
          </p:cNvPr>
          <p:cNvGrpSpPr/>
          <p:nvPr/>
        </p:nvGrpSpPr>
        <p:grpSpPr>
          <a:xfrm>
            <a:off x="1488864" y="3323227"/>
            <a:ext cx="962840" cy="501711"/>
            <a:chOff x="1085850" y="1924050"/>
            <a:chExt cx="2173287" cy="5017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BB6E7-2F74-31E7-EC03-AAA37F220984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오지원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E98B48-83E4-6EF1-DA9F-73C3A58C47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3DBB89-3A4A-4199-13D6-9F75EBC1A54B}"/>
              </a:ext>
            </a:extLst>
          </p:cNvPr>
          <p:cNvGrpSpPr/>
          <p:nvPr/>
        </p:nvGrpSpPr>
        <p:grpSpPr>
          <a:xfrm>
            <a:off x="1488863" y="2117090"/>
            <a:ext cx="962841" cy="501711"/>
            <a:chOff x="1085850" y="1924050"/>
            <a:chExt cx="2173287" cy="501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91236-0664-7312-DC4F-0DDA62FC6AA3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강성민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E6C1854-B232-F3E0-D547-620F6AFC0403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F47AB1-FC80-EFE8-571C-D82C6A2D08B3}"/>
              </a:ext>
            </a:extLst>
          </p:cNvPr>
          <p:cNvGrpSpPr/>
          <p:nvPr/>
        </p:nvGrpSpPr>
        <p:grpSpPr>
          <a:xfrm>
            <a:off x="1488863" y="4580164"/>
            <a:ext cx="962841" cy="501711"/>
            <a:chOff x="1085850" y="1924050"/>
            <a:chExt cx="2173287" cy="5017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78963-CE4A-9158-B8CC-B3A652455A52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서정민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B4ABBEB-571B-A12A-5802-CEDE67B8FA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1350709-FB05-790E-24A1-DAE110B9D921}"/>
              </a:ext>
            </a:extLst>
          </p:cNvPr>
          <p:cNvCxnSpPr>
            <a:cxnSpLocks/>
          </p:cNvCxnSpPr>
          <p:nvPr/>
        </p:nvCxnSpPr>
        <p:spPr>
          <a:xfrm>
            <a:off x="2470754" y="2117090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CB74E7-49A3-B19C-403E-CDCCDCF7CBB3}"/>
              </a:ext>
            </a:extLst>
          </p:cNvPr>
          <p:cNvCxnSpPr>
            <a:cxnSpLocks/>
          </p:cNvCxnSpPr>
          <p:nvPr/>
        </p:nvCxnSpPr>
        <p:spPr>
          <a:xfrm>
            <a:off x="2472386" y="3323227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8936E4C-B3F3-93AF-D958-C20C6E74DF57}"/>
              </a:ext>
            </a:extLst>
          </p:cNvPr>
          <p:cNvCxnSpPr>
            <a:cxnSpLocks/>
          </p:cNvCxnSpPr>
          <p:nvPr/>
        </p:nvCxnSpPr>
        <p:spPr>
          <a:xfrm>
            <a:off x="2480550" y="4580164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C788A7-5FA5-4CC5-D51C-0B77640D95F8}"/>
              </a:ext>
            </a:extLst>
          </p:cNvPr>
          <p:cNvSpPr txBox="1"/>
          <p:nvPr/>
        </p:nvSpPr>
        <p:spPr>
          <a:xfrm>
            <a:off x="3013407" y="2183279"/>
            <a:ext cx="74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3DS MAX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를 사용하여 그래픽 리소스 자체 제작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/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애니메이션 자체 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403186-9807-1B8F-47CE-EC2A68BCB5D2}"/>
              </a:ext>
            </a:extLst>
          </p:cNvPr>
          <p:cNvSpPr txBox="1"/>
          <p:nvPr/>
        </p:nvSpPr>
        <p:spPr>
          <a:xfrm>
            <a:off x="3013407" y="3394101"/>
            <a:ext cx="74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물리기반 </a:t>
            </a:r>
            <a:r>
              <a:rPr lang="ko-KR" altLang="en-US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세컨더리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 애니메이션을 통한 생동감 있는 캐릭터의 움직임 표현</a:t>
            </a:r>
          </a:p>
          <a:p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Morph Target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을 활용한 캐릭터의 표정 구현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AF2DFF-9933-8FB8-1E0C-01BC5507C6A3}"/>
              </a:ext>
            </a:extLst>
          </p:cNvPr>
          <p:cNvSpPr txBox="1"/>
          <p:nvPr/>
        </p:nvSpPr>
        <p:spPr>
          <a:xfrm>
            <a:off x="3013406" y="4646353"/>
            <a:ext cx="758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Winsock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과 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IOCP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를 이용한 멀티 쓰레드 서버 구현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,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두 서버의 차이 알기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데이터베이스를 활용하여 사용자 데이터 관리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.</a:t>
            </a:r>
            <a:endParaRPr lang="ko-KR" altLang="en-US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8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08E0-9646-26BB-C48A-D0D73046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4D5DA8-7C0F-ECA3-4A78-4D10F2F9B26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DC6DF4-EF67-AE3E-98D6-0AD0D6A6B06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역할 분담 및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E72462-7FC7-6B15-44D5-CB307493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7725"/>
              </p:ext>
            </p:extLst>
          </p:nvPr>
        </p:nvGraphicFramePr>
        <p:xfrm>
          <a:off x="1626326" y="830701"/>
          <a:ext cx="10095953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921">
                  <a:extLst>
                    <a:ext uri="{9D8B030D-6E8A-4147-A177-3AD203B41FA5}">
                      <a16:colId xmlns:a16="http://schemas.microsoft.com/office/drawing/2014/main" val="1332156878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801893419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4270058755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3134096543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1006503959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1006598376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244011427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719516661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3728681370"/>
                    </a:ext>
                  </a:extLst>
                </a:gridCol>
              </a:tblGrid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33274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윈도우 소켓 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47801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IOCP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서버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109926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클라이언트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1202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테스트 및 최적화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99785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블루프린트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-&gt; C++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전환 및 기본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3332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피직스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에셋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2385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4851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물리기반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세컨더리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애니메이션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16932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표정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69053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UI,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이펙트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188045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연출 효과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59328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및 오브젝트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31780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3758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파티클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이펙트 및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컷신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18987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맵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985213"/>
                  </a:ext>
                </a:extLst>
              </a:tr>
            </a:tbl>
          </a:graphicData>
        </a:graphic>
      </p:graphicFrame>
      <p:graphicFrame>
        <p:nvGraphicFramePr>
          <p:cNvPr id="4" name="Google Shape;223;p27">
            <a:extLst>
              <a:ext uri="{FF2B5EF4-FFF2-40B4-BE49-F238E27FC236}">
                <a16:creationId xmlns:a16="http://schemas.microsoft.com/office/drawing/2014/main" id="{C49FA2D8-3DA8-44E5-438C-F94014174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353266"/>
              </p:ext>
            </p:extLst>
          </p:nvPr>
        </p:nvGraphicFramePr>
        <p:xfrm>
          <a:off x="222069" y="956717"/>
          <a:ext cx="1157222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2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강성민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서정민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오지원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팀 전체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85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35C2-EBD1-D9C0-5781-2E2E1211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466B12-239E-DA24-9354-CAC947910742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170C87-826B-9732-E24C-B8D78CDD41A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Q&amp;A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0552B6-DC90-B33F-90FD-E133BBB3C33C}"/>
              </a:ext>
            </a:extLst>
          </p:cNvPr>
          <p:cNvSpPr txBox="1"/>
          <p:nvPr/>
        </p:nvSpPr>
        <p:spPr>
          <a:xfrm>
            <a:off x="5171124" y="2828835"/>
            <a:ext cx="184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9569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7ACB8-56FD-D592-EAC6-1DE23121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3AF613-68F6-15D0-6EE8-893D70D940A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C719D2-0763-86D9-7589-147C8DDD4EF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Q&amp;A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E6D95B-DE41-7DEA-D1E0-3D24473FE732}"/>
              </a:ext>
            </a:extLst>
          </p:cNvPr>
          <p:cNvSpPr txBox="1"/>
          <p:nvPr/>
        </p:nvSpPr>
        <p:spPr>
          <a:xfrm>
            <a:off x="3609907" y="2828835"/>
            <a:ext cx="497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감사합니다</a:t>
            </a:r>
            <a:endParaRPr lang="en-US" altLang="ko-KR" sz="7200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67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62DA-29A1-6493-DEFB-10FCFE7B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9BC15E-D5AB-A524-8D35-E4D847B8BC04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12E96D-33CD-4A7D-6B02-B56E0A36F2C8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3043B-98D6-D470-3D81-F27DE6DB9DD0}"/>
              </a:ext>
            </a:extLst>
          </p:cNvPr>
          <p:cNvSpPr txBox="1"/>
          <p:nvPr/>
        </p:nvSpPr>
        <p:spPr>
          <a:xfrm>
            <a:off x="1377043" y="2195467"/>
            <a:ext cx="892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  <a:hlinkClick r:id="rId2"/>
              </a:rPr>
              <a:t>https://m.inven.co.kr/webzine/wznews.php?idx=189412&amp;site=wotblitz</a:t>
            </a:r>
            <a:endParaRPr lang="en-US" altLang="ko-KR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  <a:p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이미지 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1, ‘1000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시간을 해도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무서운게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매력이죠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.’ ‘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데드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바이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데이라이트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메튜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코테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인터뷰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허재민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기자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 2017.11.19</a:t>
            </a:r>
            <a:endParaRPr lang="ko-KR" altLang="en-US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36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B08D-1541-B0C4-1A8A-B0330AD5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116C4A-5B13-6940-C524-69F96E346A7F}"/>
              </a:ext>
            </a:extLst>
          </p:cNvPr>
          <p:cNvSpPr txBox="1"/>
          <p:nvPr/>
        </p:nvSpPr>
        <p:spPr>
          <a:xfrm>
            <a:off x="1085850" y="98034"/>
            <a:ext cx="88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E52F1-030A-9535-163E-D7AE9C1F621A}"/>
              </a:ext>
            </a:extLst>
          </p:cNvPr>
          <p:cNvSpPr txBox="1"/>
          <p:nvPr/>
        </p:nvSpPr>
        <p:spPr>
          <a:xfrm>
            <a:off x="1185862" y="1974850"/>
            <a:ext cx="207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개인별 준비 현황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CA9C24-2643-3C09-6A57-DE5C8F471AF4}"/>
              </a:ext>
            </a:extLst>
          </p:cNvPr>
          <p:cNvCxnSpPr>
            <a:cxnSpLocks/>
          </p:cNvCxnSpPr>
          <p:nvPr/>
        </p:nvCxnSpPr>
        <p:spPr>
          <a:xfrm>
            <a:off x="1085850" y="1924050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3C1BC8-45C8-21BE-405D-40F109F420DB}"/>
              </a:ext>
            </a:extLst>
          </p:cNvPr>
          <p:cNvGrpSpPr/>
          <p:nvPr/>
        </p:nvGrpSpPr>
        <p:grpSpPr>
          <a:xfrm>
            <a:off x="1085850" y="2844800"/>
            <a:ext cx="2173287" cy="501711"/>
            <a:chOff x="1022350" y="2520950"/>
            <a:chExt cx="2173287" cy="5017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A4C8F4-E433-6475-4AB4-19ECE35C5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AA35A6-AEDE-5BD0-1C94-00BDC667A46E}"/>
                </a:ext>
              </a:extLst>
            </p:cNvPr>
            <p:cNvSpPr txBox="1"/>
            <p:nvPr/>
          </p:nvSpPr>
          <p:spPr>
            <a:xfrm>
              <a:off x="1122363" y="2571750"/>
              <a:ext cx="207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Mapo애민" panose="02000500000000000000" pitchFamily="2" charset="-127"/>
                  <a:ea typeface="Mapo애민" panose="02000500000000000000" pitchFamily="2" charset="-127"/>
                </a:rPr>
                <a:t>개발 환경</a:t>
              </a:r>
              <a:endPara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EB863D-5B28-5E9E-5943-8B8A260E42E3}"/>
              </a:ext>
            </a:extLst>
          </p:cNvPr>
          <p:cNvGrpSpPr/>
          <p:nvPr/>
        </p:nvGrpSpPr>
        <p:grpSpPr>
          <a:xfrm>
            <a:off x="1085850" y="3765550"/>
            <a:ext cx="2173287" cy="501711"/>
            <a:chOff x="1022350" y="2520950"/>
            <a:chExt cx="2173287" cy="50171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246FFC-2F1D-54D3-415D-17408E07100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47554F-77A5-CAE7-C631-E913E7627491}"/>
                </a:ext>
              </a:extLst>
            </p:cNvPr>
            <p:cNvSpPr txBox="1"/>
            <p:nvPr/>
          </p:nvSpPr>
          <p:spPr>
            <a:xfrm>
              <a:off x="1122363" y="2571750"/>
              <a:ext cx="207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연구 목적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979108-48CB-4F3B-4F2C-F7DACE371F2D}"/>
              </a:ext>
            </a:extLst>
          </p:cNvPr>
          <p:cNvGrpSpPr/>
          <p:nvPr/>
        </p:nvGrpSpPr>
        <p:grpSpPr>
          <a:xfrm>
            <a:off x="1085850" y="4787901"/>
            <a:ext cx="2362199" cy="501711"/>
            <a:chOff x="1022350" y="2520950"/>
            <a:chExt cx="2362199" cy="50171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0B3487-BA4A-CAA4-FFF5-F1B1ECAFC6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D77F0C-AF08-8DCF-787F-90C9126C3638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Mapo애민" panose="02000500000000000000" pitchFamily="2" charset="-127"/>
                  <a:ea typeface="Mapo애민" panose="02000500000000000000" pitchFamily="2" charset="-127"/>
                </a:rPr>
                <a:t>게임 소개 및 방법</a:t>
              </a:r>
              <a:endPara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C31127-4C63-FF61-BEEC-7B00C2340DE8}"/>
              </a:ext>
            </a:extLst>
          </p:cNvPr>
          <p:cNvGrpSpPr/>
          <p:nvPr/>
        </p:nvGrpSpPr>
        <p:grpSpPr>
          <a:xfrm>
            <a:off x="6388100" y="2841594"/>
            <a:ext cx="2362199" cy="501711"/>
            <a:chOff x="1022350" y="2520950"/>
            <a:chExt cx="2362199" cy="50171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E3035AB-CBC4-B033-7C95-13049F2738D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888E5C-2D91-6E5B-841C-B85FD7683405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중점 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DAB51-C1AB-B1C7-40B4-893B2961B567}"/>
              </a:ext>
            </a:extLst>
          </p:cNvPr>
          <p:cNvGrpSpPr/>
          <p:nvPr/>
        </p:nvGrpSpPr>
        <p:grpSpPr>
          <a:xfrm>
            <a:off x="6388100" y="1924049"/>
            <a:ext cx="2362199" cy="501711"/>
            <a:chOff x="1022350" y="2520950"/>
            <a:chExt cx="2362199" cy="50171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75576B-91B1-466A-2B7D-1F4DDD8CB3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A6A7BD-BADC-2D4D-1E7A-75FEE1970798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타 게임과 </a:t>
              </a:r>
              <a:r>
                <a:rPr lang="ko-KR" altLang="en-US" sz="2000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차별점</a:t>
              </a:r>
              <a:endPara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04C3EC-AB65-7F49-847D-B3DD9E42708E}"/>
              </a:ext>
            </a:extLst>
          </p:cNvPr>
          <p:cNvGrpSpPr/>
          <p:nvPr/>
        </p:nvGrpSpPr>
        <p:grpSpPr>
          <a:xfrm>
            <a:off x="6388100" y="3765550"/>
            <a:ext cx="2362199" cy="501711"/>
            <a:chOff x="1022350" y="2520950"/>
            <a:chExt cx="2362199" cy="50171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57123AC-050A-0A4B-E065-A833F2C10B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554C71-F2FB-ECC0-E53B-897C8514A9FE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역할 분담 및 일정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293739-689D-7208-7FF8-B63F1BBBB880}"/>
              </a:ext>
            </a:extLst>
          </p:cNvPr>
          <p:cNvGrpSpPr/>
          <p:nvPr/>
        </p:nvGrpSpPr>
        <p:grpSpPr>
          <a:xfrm>
            <a:off x="6388100" y="4787901"/>
            <a:ext cx="2362199" cy="501711"/>
            <a:chOff x="1022350" y="2520950"/>
            <a:chExt cx="2362199" cy="50171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06E3222-AB2E-E2BD-717E-490BA42B0B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7D416D-3269-A006-275A-264719E6B0F7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Q&amp;A</a:t>
              </a:r>
              <a:endPara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49525E6-7888-EC95-DB68-7D87E71A1BD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6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5A0F8-CDB9-F89A-320D-5DD4D50A2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81EF449-1B7D-5C81-8222-E1233DEAA929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7613B-3C92-A233-A679-A292BAFA1322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Mapo애민" panose="02000500000000000000" pitchFamily="2" charset="-127"/>
                <a:ea typeface="Mapo애민" panose="02000500000000000000" pitchFamily="2" charset="-127"/>
              </a:rPr>
              <a:t>개인별 준비 현황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A3A98D1-5554-CD65-B037-541DAA7A9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099798"/>
              </p:ext>
            </p:extLst>
          </p:nvPr>
        </p:nvGraphicFramePr>
        <p:xfrm>
          <a:off x="2032000" y="2038168"/>
          <a:ext cx="8127999" cy="278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450143022"/>
                    </a:ext>
                  </a:extLst>
                </a:gridCol>
                <a:gridCol w="2155372">
                  <a:extLst>
                    <a:ext uri="{9D8B030D-6E8A-4147-A177-3AD203B41FA5}">
                      <a16:colId xmlns:a16="http://schemas.microsoft.com/office/drawing/2014/main" val="1492548743"/>
                    </a:ext>
                  </a:extLst>
                </a:gridCol>
                <a:gridCol w="4294776">
                  <a:extLst>
                    <a:ext uri="{9D8B030D-6E8A-4147-A177-3AD203B41FA5}">
                      <a16:colId xmlns:a16="http://schemas.microsoft.com/office/drawing/2014/main" val="3425106363"/>
                    </a:ext>
                  </a:extLst>
                </a:gridCol>
              </a:tblGrid>
              <a:tr h="308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77507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강성민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그래픽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/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-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게임 기획 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1,2 ,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기획 포트폴리오 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3D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모델링 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2 ,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데이터베이스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</a:t>
                      </a:r>
                      <a:endParaRPr lang="ko-KR" altLang="en-US" dirty="0"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483083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오지원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- C, C++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프로그래밍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게임수학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게임엔진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1, </a:t>
                      </a:r>
                      <a:r>
                        <a:rPr lang="ko-KR" altLang="en-US" dirty="0" err="1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셰이더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프로그래밍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dirty="0" err="1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게임인터페이스</a:t>
                      </a:r>
                      <a:endParaRPr lang="ko-KR" altLang="en-US" dirty="0"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237838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서정민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- C, C++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프로그래밍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컴퓨터 그래픽스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게임수학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인공지능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네트워크 게임 프로그래밍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게임엔진</a:t>
                      </a:r>
                      <a:r>
                        <a:rPr lang="en-US" altLang="ko-KR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1, </a:t>
                      </a:r>
                      <a:r>
                        <a:rPr lang="ko-KR" altLang="en-US" dirty="0"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00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56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088A5-79C0-0CF0-15D7-DB16705B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232994-978E-BBB8-9B15-9418EE490A4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197DFF-7740-110F-B5C2-7D4C7711A8A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개발 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7C7100-0C5F-0C98-6E5A-B1A9B47C3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88653"/>
              </p:ext>
            </p:extLst>
          </p:nvPr>
        </p:nvGraphicFramePr>
        <p:xfrm>
          <a:off x="2030730" y="2420498"/>
          <a:ext cx="8128000" cy="201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99256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60874177"/>
                    </a:ext>
                  </a:extLst>
                </a:gridCol>
              </a:tblGrid>
              <a:tr h="10176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52166"/>
                  </a:ext>
                </a:extLst>
              </a:tr>
              <a:tr h="9993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5586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E1E3E8D-7D77-1EC2-1F34-9AA597A9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1709" y="2551042"/>
            <a:ext cx="820069" cy="7716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22E00-CC9F-FF1A-B484-1A642998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0590" y="2551042"/>
            <a:ext cx="2048140" cy="754870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CE5DDBE7-66F7-17D7-CA8C-BC3985442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52" y="3594719"/>
            <a:ext cx="663582" cy="723304"/>
          </a:xfrm>
          <a:prstGeom prst="rect">
            <a:avLst/>
          </a:prstGeom>
        </p:spPr>
      </p:pic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7CD38C0C-642D-ED38-FD60-497CA988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810" y="3594719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8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1DB9-23C5-BEA1-0290-364D15BC7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E54EFA-AB5E-F8EE-DA4D-E8161452936E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5EA6F-A6D0-5D81-4AFF-DE0F70AD8015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연구 목적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A1F425-6688-49CD-48B4-AB36FE536563}"/>
              </a:ext>
            </a:extLst>
          </p:cNvPr>
          <p:cNvGrpSpPr/>
          <p:nvPr/>
        </p:nvGrpSpPr>
        <p:grpSpPr>
          <a:xfrm>
            <a:off x="835025" y="1949450"/>
            <a:ext cx="10521950" cy="501711"/>
            <a:chOff x="1022350" y="2520950"/>
            <a:chExt cx="3140692" cy="50171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A1FD232-C885-9728-0E44-8F6BA3255906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8C1582-6E04-09DB-BBC4-D71F6E81E34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한국 배경의 </a:t>
              </a:r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맵에서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총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3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명의 생존자가 술래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1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명을 피해 의식을 완성하는 협동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비대칭 서바이벌 게임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BCB9AF-3C95-B131-2C9C-3A478BC8C19D}"/>
              </a:ext>
            </a:extLst>
          </p:cNvPr>
          <p:cNvGrpSpPr/>
          <p:nvPr/>
        </p:nvGrpSpPr>
        <p:grpSpPr>
          <a:xfrm>
            <a:off x="835025" y="2841594"/>
            <a:ext cx="10521950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CF4C594-ED9A-70E8-321B-556564DC2C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865B42-D589-5095-9D87-0B107B6DCF5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언리얼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엔진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5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를 이용한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3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인칭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3D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게임 개발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917B37-8499-F5FF-7178-B6FDF82011D3}"/>
              </a:ext>
            </a:extLst>
          </p:cNvPr>
          <p:cNvGrpSpPr/>
          <p:nvPr/>
        </p:nvGrpSpPr>
        <p:grpSpPr>
          <a:xfrm>
            <a:off x="835025" y="3815319"/>
            <a:ext cx="10521950" cy="501711"/>
            <a:chOff x="1022350" y="2520950"/>
            <a:chExt cx="3140692" cy="50171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4381A0-D73E-1AE3-F7E4-135A7AA3D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627778-77BB-58D2-C8E8-B8ECF0CFDD7F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IOCP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서버를 이용한 멀티 플레이 게임 개발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4F8D4E-223A-FA7F-5F32-96D5994D3713}"/>
              </a:ext>
            </a:extLst>
          </p:cNvPr>
          <p:cNvGrpSpPr/>
          <p:nvPr/>
        </p:nvGrpSpPr>
        <p:grpSpPr>
          <a:xfrm>
            <a:off x="835025" y="4839844"/>
            <a:ext cx="10521950" cy="501711"/>
            <a:chOff x="1022350" y="2520950"/>
            <a:chExt cx="3140692" cy="50171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DCE983-B0CA-96E0-F729-CDDFCD26CF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CFF6A5-5E5B-5A85-CDC7-10DD849AE5B6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그래픽 리소스 자체 제작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81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C71CC-D7E6-AF28-985E-C39AED56D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FEF583-77F7-97FD-98DD-DC78F014830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98578D-3B80-2393-791B-3194F202B1D6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ABE8BF-33F7-46F9-5F91-B4AD9B2E727D}"/>
              </a:ext>
            </a:extLst>
          </p:cNvPr>
          <p:cNvGrpSpPr/>
          <p:nvPr/>
        </p:nvGrpSpPr>
        <p:grpSpPr>
          <a:xfrm>
            <a:off x="644524" y="2393950"/>
            <a:ext cx="5361212" cy="2717343"/>
            <a:chOff x="644524" y="2393950"/>
            <a:chExt cx="5361212" cy="2717343"/>
          </a:xfrm>
        </p:grpSpPr>
        <p:pic>
          <p:nvPicPr>
            <p:cNvPr id="4" name="그림 3" descr="텍스트, 액션 영화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DB71E093-57AF-8854-205B-A175B65C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4" y="2393950"/>
              <a:ext cx="5361212" cy="2501899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E1C0C5-BC63-35BF-D919-C48C28356C54}"/>
                </a:ext>
              </a:extLst>
            </p:cNvPr>
            <p:cNvSpPr txBox="1"/>
            <p:nvPr/>
          </p:nvSpPr>
          <p:spPr>
            <a:xfrm>
              <a:off x="5459636" y="4895849"/>
              <a:ext cx="546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이미지</a:t>
              </a:r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330870D-62B8-E749-5A9E-EDC7D053B85C}"/>
              </a:ext>
            </a:extLst>
          </p:cNvPr>
          <p:cNvGrpSpPr/>
          <p:nvPr/>
        </p:nvGrpSpPr>
        <p:grpSpPr>
          <a:xfrm>
            <a:off x="729432" y="1557202"/>
            <a:ext cx="4141924" cy="501711"/>
            <a:chOff x="6288768" y="1616347"/>
            <a:chExt cx="4141924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7863577-DEEC-1D80-B293-CBCCEB835C1F}"/>
                </a:ext>
              </a:extLst>
            </p:cNvPr>
            <p:cNvCxnSpPr>
              <a:cxnSpLocks/>
            </p:cNvCxnSpPr>
            <p:nvPr/>
          </p:nvCxnSpPr>
          <p:spPr>
            <a:xfrm>
              <a:off x="6288768" y="1616347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37FCC5-0CD6-2643-7007-BA268F742385}"/>
                </a:ext>
              </a:extLst>
            </p:cNvPr>
            <p:cNvSpPr txBox="1"/>
            <p:nvPr/>
          </p:nvSpPr>
          <p:spPr>
            <a:xfrm>
              <a:off x="6459584" y="1682536"/>
              <a:ext cx="3971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장르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: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협동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비대칭 서바이벌 게임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4F503F0-9F55-FD15-1CE3-C3923B12D77E}"/>
              </a:ext>
            </a:extLst>
          </p:cNvPr>
          <p:cNvSpPr txBox="1"/>
          <p:nvPr/>
        </p:nvSpPr>
        <p:spPr>
          <a:xfrm>
            <a:off x="6288768" y="2767736"/>
            <a:ext cx="5128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Mapo애민" panose="02000500000000000000" pitchFamily="2" charset="-127"/>
                <a:ea typeface="Mapo애민" panose="02000500000000000000" pitchFamily="2" charset="-127"/>
              </a:rPr>
              <a:t>이교도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는 마을 안의 오브젝트를 이용하여 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술래로부터 도망치며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,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제단을 활성화 하여 의식을 완성한다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.</a:t>
            </a:r>
          </a:p>
          <a:p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Mapo애민" panose="02000500000000000000" pitchFamily="2" charset="-127"/>
                <a:ea typeface="Mapo애민" panose="02000500000000000000" pitchFamily="2" charset="-127"/>
              </a:rPr>
              <a:t>경찰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은 이교도를 제거하거나 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제단을 부숴 의식 완성을 방해한다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53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51B6-A146-D1E7-AE60-74BD5C80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39D6D9-879F-9DBE-2745-A409C4C471FA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12872-C51B-7094-886D-DB6E1874B04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F6005E-B12B-B77B-8D43-F4079E742C74}"/>
              </a:ext>
            </a:extLst>
          </p:cNvPr>
          <p:cNvGrpSpPr/>
          <p:nvPr/>
        </p:nvGrpSpPr>
        <p:grpSpPr>
          <a:xfrm>
            <a:off x="835025" y="1949450"/>
            <a:ext cx="10521950" cy="501711"/>
            <a:chOff x="1022350" y="2520950"/>
            <a:chExt cx="3140692" cy="50171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230956-D82C-2F3E-31AE-6D9A42C66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197D-19A5-F2B2-FF5A-DE50166DFB2F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목표 플레이 시간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: 1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판당 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20~25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2085B-02DB-6F51-3E73-BC03AD520745}"/>
              </a:ext>
            </a:extLst>
          </p:cNvPr>
          <p:cNvGrpSpPr/>
          <p:nvPr/>
        </p:nvGrpSpPr>
        <p:grpSpPr>
          <a:xfrm>
            <a:off x="835025" y="2754993"/>
            <a:ext cx="10521950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1BA98B-94BF-6A33-8A9A-C9F3A4972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830CC-A8F0-1A15-9D50-ECE6C2F9F1F4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아이템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: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총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테이저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건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곤봉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총알 박스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구급 상자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열쇠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F29951-EE38-127F-EB2B-7B31578BAAC0}"/>
              </a:ext>
            </a:extLst>
          </p:cNvPr>
          <p:cNvGrpSpPr/>
          <p:nvPr/>
        </p:nvGrpSpPr>
        <p:grpSpPr>
          <a:xfrm>
            <a:off x="835025" y="3658533"/>
            <a:ext cx="10521950" cy="501711"/>
            <a:chOff x="1022350" y="2520950"/>
            <a:chExt cx="3140692" cy="50171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1C7A522-91B2-7AFB-AA5C-CC74432C82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8D42F-AC34-2C9F-A5A9-D01BF67C4568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메인 오브젝트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: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제단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구금 장소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093A70-0EA4-9648-2570-1FBB26E451DF}"/>
              </a:ext>
            </a:extLst>
          </p:cNvPr>
          <p:cNvGrpSpPr/>
          <p:nvPr/>
        </p:nvGrpSpPr>
        <p:grpSpPr>
          <a:xfrm>
            <a:off x="835025" y="4589883"/>
            <a:ext cx="10521950" cy="501711"/>
            <a:chOff x="1022350" y="2520950"/>
            <a:chExt cx="3140692" cy="50171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DF53B58-8B0C-A3C6-986C-1C7761B7D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43257-4C2A-C428-5244-E182BF58D9EA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Mapo애민" panose="02000500000000000000" pitchFamily="2" charset="-127"/>
                  <a:ea typeface="Mapo애민" panose="02000500000000000000" pitchFamily="2" charset="-127"/>
                </a:rPr>
                <a:t>인게임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 역할 구분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: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경찰</a:t>
              </a:r>
              <a:r>
                <a:rPr lang="en-US" altLang="ko-KR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, </a:t>
              </a:r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이교도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30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6986-4216-1E11-B3B6-C048236B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FAB88A-1801-1F97-D6FF-6C1526577262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1EAA0F-FEB6-417E-A42D-F65B320EEB5A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C0A3AEE-53FF-3B55-F68A-481941E54145}"/>
              </a:ext>
            </a:extLst>
          </p:cNvPr>
          <p:cNvSpPr/>
          <p:nvPr/>
        </p:nvSpPr>
        <p:spPr>
          <a:xfrm>
            <a:off x="317952" y="1031967"/>
            <a:ext cx="5710556" cy="530351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33D95F-2B77-11BC-A6D0-4FE0C0E6021E}"/>
              </a:ext>
            </a:extLst>
          </p:cNvPr>
          <p:cNvSpPr/>
          <p:nvPr/>
        </p:nvSpPr>
        <p:spPr>
          <a:xfrm>
            <a:off x="443711" y="3120273"/>
            <a:ext cx="849085" cy="1071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AAAE1-F139-F13B-790C-EC6B23BCD313}"/>
              </a:ext>
            </a:extLst>
          </p:cNvPr>
          <p:cNvSpPr/>
          <p:nvPr/>
        </p:nvSpPr>
        <p:spPr>
          <a:xfrm>
            <a:off x="2880948" y="1260567"/>
            <a:ext cx="584563" cy="57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5C891-E244-6918-5839-5CB753E72C71}"/>
              </a:ext>
            </a:extLst>
          </p:cNvPr>
          <p:cNvSpPr/>
          <p:nvPr/>
        </p:nvSpPr>
        <p:spPr>
          <a:xfrm>
            <a:off x="4538254" y="4191430"/>
            <a:ext cx="584563" cy="57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32AF12-7985-1FD9-D06E-0AD2EF792A4C}"/>
              </a:ext>
            </a:extLst>
          </p:cNvPr>
          <p:cNvSpPr/>
          <p:nvPr/>
        </p:nvSpPr>
        <p:spPr>
          <a:xfrm>
            <a:off x="1890527" y="4955178"/>
            <a:ext cx="584563" cy="57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99A25F-AC0D-67F8-55F4-2D6241B1E331}"/>
              </a:ext>
            </a:extLst>
          </p:cNvPr>
          <p:cNvSpPr/>
          <p:nvPr/>
        </p:nvSpPr>
        <p:spPr>
          <a:xfrm>
            <a:off x="4830535" y="2485418"/>
            <a:ext cx="584563" cy="57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BC9B25-2C71-C2C2-5D5E-21592EB3784A}"/>
              </a:ext>
            </a:extLst>
          </p:cNvPr>
          <p:cNvSpPr/>
          <p:nvPr/>
        </p:nvSpPr>
        <p:spPr>
          <a:xfrm>
            <a:off x="1402624" y="2209999"/>
            <a:ext cx="584563" cy="57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8762F5E-F50E-5930-796C-CC0CEF3633D2}"/>
              </a:ext>
            </a:extLst>
          </p:cNvPr>
          <p:cNvSpPr>
            <a:spLocks noChangeAspect="1"/>
          </p:cNvSpPr>
          <p:nvPr/>
        </p:nvSpPr>
        <p:spPr>
          <a:xfrm>
            <a:off x="750261" y="3537859"/>
            <a:ext cx="235984" cy="23598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3E17BF3-5DB7-F706-AE73-999F1FC363A5}"/>
              </a:ext>
            </a:extLst>
          </p:cNvPr>
          <p:cNvSpPr>
            <a:spLocks noChangeAspect="1"/>
          </p:cNvSpPr>
          <p:nvPr/>
        </p:nvSpPr>
        <p:spPr>
          <a:xfrm>
            <a:off x="3055237" y="1431046"/>
            <a:ext cx="235984" cy="23598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94287D2-E369-09BD-5791-D42A0D0D326A}"/>
              </a:ext>
            </a:extLst>
          </p:cNvPr>
          <p:cNvSpPr/>
          <p:nvPr/>
        </p:nvSpPr>
        <p:spPr>
          <a:xfrm>
            <a:off x="4336506" y="5049630"/>
            <a:ext cx="584563" cy="57694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17C489-8358-E5A2-8B83-A076FD360417}"/>
              </a:ext>
            </a:extLst>
          </p:cNvPr>
          <p:cNvSpPr/>
          <p:nvPr/>
        </p:nvSpPr>
        <p:spPr>
          <a:xfrm>
            <a:off x="4336506" y="1701866"/>
            <a:ext cx="584563" cy="57694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F211029-77AA-4664-573A-7E6C9DBE8A0D}"/>
              </a:ext>
            </a:extLst>
          </p:cNvPr>
          <p:cNvSpPr>
            <a:spLocks noChangeAspect="1"/>
          </p:cNvSpPr>
          <p:nvPr/>
        </p:nvSpPr>
        <p:spPr>
          <a:xfrm>
            <a:off x="4510795" y="1872345"/>
            <a:ext cx="235984" cy="23598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14F8D07-C276-C3E6-0E8B-1EB36D9F45A1}"/>
              </a:ext>
            </a:extLst>
          </p:cNvPr>
          <p:cNvSpPr/>
          <p:nvPr/>
        </p:nvSpPr>
        <p:spPr>
          <a:xfrm>
            <a:off x="2998939" y="3367379"/>
            <a:ext cx="584563" cy="5769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5A6417-86CE-61E1-1991-6BF2BD277EA7}"/>
              </a:ext>
            </a:extLst>
          </p:cNvPr>
          <p:cNvCxnSpPr>
            <a:cxnSpLocks/>
          </p:cNvCxnSpPr>
          <p:nvPr/>
        </p:nvCxnSpPr>
        <p:spPr>
          <a:xfrm>
            <a:off x="6634119" y="1959144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A93B117-E961-6F7A-4EBF-023561C85EE6}"/>
              </a:ext>
            </a:extLst>
          </p:cNvPr>
          <p:cNvSpPr txBox="1"/>
          <p:nvPr/>
        </p:nvSpPr>
        <p:spPr>
          <a:xfrm>
            <a:off x="6899504" y="2025333"/>
            <a:ext cx="368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1: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경찰 </a:t>
            </a:r>
            <a:r>
              <a:rPr lang="ko-KR" altLang="en-US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스폰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 구역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7994A70-D6FF-5A46-A0EC-5C415DE538D8}"/>
              </a:ext>
            </a:extLst>
          </p:cNvPr>
          <p:cNvCxnSpPr>
            <a:cxnSpLocks/>
          </p:cNvCxnSpPr>
          <p:nvPr/>
        </p:nvCxnSpPr>
        <p:spPr>
          <a:xfrm>
            <a:off x="6634119" y="2755748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7AE7119-C7B1-6824-31F2-AB7BA3F3EF9A}"/>
              </a:ext>
            </a:extLst>
          </p:cNvPr>
          <p:cNvSpPr txBox="1"/>
          <p:nvPr/>
        </p:nvSpPr>
        <p:spPr>
          <a:xfrm>
            <a:off x="6899503" y="2821937"/>
            <a:ext cx="45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2: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이교도 </a:t>
            </a:r>
            <a:r>
              <a:rPr lang="ko-KR" altLang="en-US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스폰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 구역</a:t>
            </a:r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,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두 군데 중 랜덤 지정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0FAAA27-851B-5919-6232-17E7A3793822}"/>
              </a:ext>
            </a:extLst>
          </p:cNvPr>
          <p:cNvCxnSpPr>
            <a:cxnSpLocks/>
          </p:cNvCxnSpPr>
          <p:nvPr/>
        </p:nvCxnSpPr>
        <p:spPr>
          <a:xfrm>
            <a:off x="6634119" y="3544282"/>
            <a:ext cx="0" cy="126651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8F20910-0BB1-81E7-C911-B9EC8C4EFB50}"/>
              </a:ext>
            </a:extLst>
          </p:cNvPr>
          <p:cNvSpPr txBox="1"/>
          <p:nvPr/>
        </p:nvSpPr>
        <p:spPr>
          <a:xfrm>
            <a:off x="6899503" y="3610471"/>
            <a:ext cx="456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po애민" panose="02000500000000000000" pitchFamily="2" charset="-127"/>
                <a:ea typeface="Mapo애민" panose="02000500000000000000" pitchFamily="2" charset="-127"/>
              </a:rPr>
              <a:t>3: </a:t>
            </a: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중요 건물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여섯 건물 중 네 건물에 제단 생성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매 판 랜덤 지정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의식 진행에 중요한 역할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C5F43-E849-6178-DA00-C158626777FD}"/>
              </a:ext>
            </a:extLst>
          </p:cNvPr>
          <p:cNvSpPr txBox="1"/>
          <p:nvPr/>
        </p:nvSpPr>
        <p:spPr>
          <a:xfrm>
            <a:off x="3715479" y="682089"/>
            <a:ext cx="39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맵 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7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742B-7C1E-20B6-892E-324B6424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 descr="텍스트, 입력 장치, 키보드, 주변기기이(가) 표시된 사진&#10;&#10;자동 생성된 설명">
            <a:extLst>
              <a:ext uri="{FF2B5EF4-FFF2-40B4-BE49-F238E27FC236}">
                <a16:creationId xmlns:a16="http://schemas.microsoft.com/office/drawing/2014/main" id="{9E109599-497D-5725-DB70-546BC899DE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0"/>
            <a:ext cx="11755755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F7AB97-D5DE-6B81-E932-875F39D49FA5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E2677C-9FB1-5845-0B00-0A9A7D705A70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4B698-ABA0-B437-7C71-DB9A7F7D5CD1}"/>
              </a:ext>
            </a:extLst>
          </p:cNvPr>
          <p:cNvSpPr txBox="1"/>
          <p:nvPr/>
        </p:nvSpPr>
        <p:spPr>
          <a:xfrm>
            <a:off x="2898250" y="690431"/>
            <a:ext cx="1583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조작법</a:t>
            </a:r>
            <a:r>
              <a:rPr lang="en-US" altLang="ko-KR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: </a:t>
            </a:r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이교도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69EE51-F99A-753C-8894-A98266E30826}"/>
              </a:ext>
            </a:extLst>
          </p:cNvPr>
          <p:cNvSpPr/>
          <p:nvPr/>
        </p:nvSpPr>
        <p:spPr>
          <a:xfrm>
            <a:off x="2410570" y="351189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7EE420-2FE7-93D2-56ED-582A484B77AB}"/>
              </a:ext>
            </a:extLst>
          </p:cNvPr>
          <p:cNvSpPr/>
          <p:nvPr/>
        </p:nvSpPr>
        <p:spPr>
          <a:xfrm>
            <a:off x="197623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580BA-ACE8-F1F4-54AE-D36FAE697FE3}"/>
              </a:ext>
            </a:extLst>
          </p:cNvPr>
          <p:cNvSpPr/>
          <p:nvPr/>
        </p:nvSpPr>
        <p:spPr>
          <a:xfrm>
            <a:off x="241057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1F151C-582F-9E18-F33A-D2E6F42C200C}"/>
              </a:ext>
            </a:extLst>
          </p:cNvPr>
          <p:cNvSpPr/>
          <p:nvPr/>
        </p:nvSpPr>
        <p:spPr>
          <a:xfrm>
            <a:off x="284491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92433F-C053-5F79-B248-C201249B0CEB}"/>
              </a:ext>
            </a:extLst>
          </p:cNvPr>
          <p:cNvSpPr/>
          <p:nvPr/>
        </p:nvSpPr>
        <p:spPr>
          <a:xfrm>
            <a:off x="2898250" y="4761578"/>
            <a:ext cx="258815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F296E4-F875-6651-7159-3E906937EAA3}"/>
              </a:ext>
            </a:extLst>
          </p:cNvPr>
          <p:cNvSpPr/>
          <p:nvPr/>
        </p:nvSpPr>
        <p:spPr>
          <a:xfrm>
            <a:off x="1330434" y="4325840"/>
            <a:ext cx="864125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B081CD-E15A-1563-A5AE-F5C7A0C72BEC}"/>
              </a:ext>
            </a:extLst>
          </p:cNvPr>
          <p:cNvSpPr/>
          <p:nvPr/>
        </p:nvSpPr>
        <p:spPr>
          <a:xfrm>
            <a:off x="1330434" y="4761578"/>
            <a:ext cx="405497" cy="36933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245971-BC33-F717-B6EF-84B33CE0C190}"/>
              </a:ext>
            </a:extLst>
          </p:cNvPr>
          <p:cNvSpPr/>
          <p:nvPr/>
        </p:nvSpPr>
        <p:spPr>
          <a:xfrm>
            <a:off x="3676338" y="3511898"/>
            <a:ext cx="400361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35729B9-19E9-EFC2-9237-AC9F165A6F4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635670" y="1857488"/>
            <a:ext cx="774900" cy="18390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294960-2401-1665-0B0C-31F8BFA845C8}"/>
              </a:ext>
            </a:extLst>
          </p:cNvPr>
          <p:cNvSpPr txBox="1"/>
          <p:nvPr/>
        </p:nvSpPr>
        <p:spPr>
          <a:xfrm>
            <a:off x="1142338" y="1474740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이동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B24D658-21DE-FC48-C1FC-48F0C67C624E}"/>
              </a:ext>
            </a:extLst>
          </p:cNvPr>
          <p:cNvCxnSpPr/>
          <p:nvPr/>
        </p:nvCxnSpPr>
        <p:spPr>
          <a:xfrm flipH="1" flipV="1">
            <a:off x="802420" y="2342645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54E69D-1ED8-B67B-4270-638CB1BB7E28}"/>
              </a:ext>
            </a:extLst>
          </p:cNvPr>
          <p:cNvSpPr txBox="1"/>
          <p:nvPr/>
        </p:nvSpPr>
        <p:spPr>
          <a:xfrm>
            <a:off x="288692" y="2003438"/>
            <a:ext cx="92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달리기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EE7CE3-B24D-43D3-DFBD-CDB550DD77D0}"/>
              </a:ext>
            </a:extLst>
          </p:cNvPr>
          <p:cNvCxnSpPr>
            <a:cxnSpLocks/>
          </p:cNvCxnSpPr>
          <p:nvPr/>
        </p:nvCxnSpPr>
        <p:spPr>
          <a:xfrm flipV="1">
            <a:off x="940221" y="5113722"/>
            <a:ext cx="486250" cy="70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B89411-06C6-B35C-57E9-51B828945401}"/>
              </a:ext>
            </a:extLst>
          </p:cNvPr>
          <p:cNvSpPr txBox="1"/>
          <p:nvPr/>
        </p:nvSpPr>
        <p:spPr>
          <a:xfrm>
            <a:off x="554241" y="5798552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앉기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C23BE7B-87BD-003B-5FE5-26196EBCAED0}"/>
              </a:ext>
            </a:extLst>
          </p:cNvPr>
          <p:cNvCxnSpPr>
            <a:cxnSpLocks/>
          </p:cNvCxnSpPr>
          <p:nvPr/>
        </p:nvCxnSpPr>
        <p:spPr>
          <a:xfrm flipV="1">
            <a:off x="4136447" y="5130910"/>
            <a:ext cx="0" cy="75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F08CD2D-CC18-4DA3-47F7-4055F8E9EBEB}"/>
              </a:ext>
            </a:extLst>
          </p:cNvPr>
          <p:cNvSpPr txBox="1"/>
          <p:nvPr/>
        </p:nvSpPr>
        <p:spPr>
          <a:xfrm>
            <a:off x="3568440" y="5880379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상호작용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20A650-036B-D755-2515-020A15B57E6B}"/>
              </a:ext>
            </a:extLst>
          </p:cNvPr>
          <p:cNvCxnSpPr>
            <a:cxnSpLocks/>
          </p:cNvCxnSpPr>
          <p:nvPr/>
        </p:nvCxnSpPr>
        <p:spPr>
          <a:xfrm flipV="1">
            <a:off x="3878078" y="1857488"/>
            <a:ext cx="922522" cy="1675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FABEBAD-FA8F-0D8E-B71D-D25F327466B5}"/>
              </a:ext>
            </a:extLst>
          </p:cNvPr>
          <p:cNvSpPr txBox="1"/>
          <p:nvPr/>
        </p:nvSpPr>
        <p:spPr>
          <a:xfrm>
            <a:off x="4200024" y="1488156"/>
            <a:ext cx="140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apo애민" panose="02000500000000000000" pitchFamily="2" charset="-127"/>
                <a:ea typeface="Mapo애민" panose="02000500000000000000" pitchFamily="2" charset="-127"/>
              </a:rPr>
              <a:t>아이템 사용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6B675E-374C-A278-3388-03C731F00A4B}"/>
              </a:ext>
            </a:extLst>
          </p:cNvPr>
          <p:cNvSpPr/>
          <p:nvPr/>
        </p:nvSpPr>
        <p:spPr>
          <a:xfrm>
            <a:off x="2184936" y="3072343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29ED84-99D5-015A-2DBD-59754D9450C8}"/>
              </a:ext>
            </a:extLst>
          </p:cNvPr>
          <p:cNvSpPr/>
          <p:nvPr/>
        </p:nvSpPr>
        <p:spPr>
          <a:xfrm>
            <a:off x="2617640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233B7C0-4AEE-CE98-5068-1766596FB755}"/>
              </a:ext>
            </a:extLst>
          </p:cNvPr>
          <p:cNvSpPr/>
          <p:nvPr/>
        </p:nvSpPr>
        <p:spPr>
          <a:xfrm>
            <a:off x="3050344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CBCB8C1-6199-D557-9522-52EC3AB3B5C4}"/>
              </a:ext>
            </a:extLst>
          </p:cNvPr>
          <p:cNvCxnSpPr>
            <a:cxnSpLocks/>
          </p:cNvCxnSpPr>
          <p:nvPr/>
        </p:nvCxnSpPr>
        <p:spPr>
          <a:xfrm flipH="1" flipV="1">
            <a:off x="2337605" y="1498127"/>
            <a:ext cx="450007" cy="1632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835F101-9FAF-9BD6-0BD6-616986B5664C}"/>
              </a:ext>
            </a:extLst>
          </p:cNvPr>
          <p:cNvSpPr txBox="1"/>
          <p:nvPr/>
        </p:nvSpPr>
        <p:spPr>
          <a:xfrm>
            <a:off x="2007576" y="1140274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소통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DFCAAAD-E539-B65D-0F70-66FC9A5865EA}"/>
              </a:ext>
            </a:extLst>
          </p:cNvPr>
          <p:cNvSpPr/>
          <p:nvPr/>
        </p:nvSpPr>
        <p:spPr>
          <a:xfrm>
            <a:off x="2834660" y="3510464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5A37D9-AE8A-E2B0-B8DA-D3D41B2CC2DC}"/>
              </a:ext>
            </a:extLst>
          </p:cNvPr>
          <p:cNvSpPr/>
          <p:nvPr/>
        </p:nvSpPr>
        <p:spPr>
          <a:xfrm>
            <a:off x="3258750" y="3505347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2EF3635-76FF-1F01-3613-56555AAD7474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3012405" y="1694272"/>
            <a:ext cx="445642" cy="1816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BA987E-DBC0-CF40-6AAA-789B57BA743E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3436495" y="1713369"/>
            <a:ext cx="16705" cy="1791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F7A562-EEC3-6D55-CA9E-DD5D00DB8390}"/>
              </a:ext>
            </a:extLst>
          </p:cNvPr>
          <p:cNvSpPr txBox="1"/>
          <p:nvPr/>
        </p:nvSpPr>
        <p:spPr>
          <a:xfrm>
            <a:off x="2940281" y="1324940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po애민" panose="02000500000000000000" pitchFamily="2" charset="-127"/>
                <a:ea typeface="Mapo애민" panose="02000500000000000000" pitchFamily="2" charset="-127"/>
              </a:rPr>
              <a:t>특수능력</a:t>
            </a:r>
            <a:endParaRPr lang="en-US" altLang="ko-KR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303ED24-8F04-AB55-908A-87B6D346B9AC}"/>
              </a:ext>
            </a:extLst>
          </p:cNvPr>
          <p:cNvSpPr/>
          <p:nvPr/>
        </p:nvSpPr>
        <p:spPr>
          <a:xfrm>
            <a:off x="1754520" y="3081414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91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715</Words>
  <Application>Microsoft Office PowerPoint</Application>
  <PresentationFormat>와이드스크린</PresentationFormat>
  <Paragraphs>165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Mapo애민</vt:lpstr>
      <vt:lpstr>OnulBaram SemiBold</vt:lpstr>
      <vt:lpstr>OnulBaram UltraLight</vt:lpstr>
      <vt:lpstr>맑은 고딕</vt:lpstr>
      <vt:lpstr>이순신 Regular</vt:lpstr>
      <vt:lpstr>Arial</vt:lpstr>
      <vt:lpstr>Chiller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Sungmin Kang</dc:creator>
  <cp:lastModifiedBy>Sungmin Kang</cp:lastModifiedBy>
  <cp:revision>6</cp:revision>
  <dcterms:created xsi:type="dcterms:W3CDTF">2024-12-14T17:56:36Z</dcterms:created>
  <dcterms:modified xsi:type="dcterms:W3CDTF">2024-12-17T17:52:50Z</dcterms:modified>
</cp:coreProperties>
</file>